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75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  <p:sldId id="262" r:id="rId10"/>
  </p:sldIdLst>
  <p:sldSz cx="10080625" cy="7559675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28" autoAdjust="0"/>
  </p:normalViewPr>
  <p:slideViewPr>
    <p:cSldViewPr>
      <p:cViewPr>
        <p:scale>
          <a:sx n="110" d="100"/>
          <a:sy n="110" d="100"/>
        </p:scale>
        <p:origin x="-3168" y="-7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0" d="100"/>
          <a:sy n="130" d="100"/>
        </p:scale>
        <p:origin x="-3510" y="-90"/>
      </p:cViewPr>
      <p:guideLst>
        <p:guide orient="horz" pos="2448"/>
        <p:guide pos="31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4364852" cy="38834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5693082" y="0"/>
            <a:ext cx="4364852" cy="388342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0" y="7383780"/>
            <a:ext cx="4364852" cy="388342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5693082" y="7383780"/>
            <a:ext cx="4364852" cy="388342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BFB999DD-8235-4B3F-BC86-F28EA7909382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01296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“Intelligent Traffic Lights Control By Fuzzy Logic”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Tan, Khalid, Yusof (1996)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Seek to address emerging traffic congestion problem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In Kuala Lumpur, Malaysia resulted to using traffic policement during peak hours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Propose Fuzzy Logic implementation to mimic human intelligence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Image from 2016 on unhappiness of Malaysian motorists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86100" y="582613"/>
            <a:ext cx="38862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BFB999DD-8235-4B3F-BC86-F28EA7909382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0252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Fuzzy system replaces 1 of 2 typical implementations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Fixed timing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EM sensor which triggers light change (requires a priori knowledge of flow patterns)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New system uses 2 sensors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First counts cars entering the intersection, second counts cars approaching the intersection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Number of cars “at” intersection is difference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Controller considers number of cars moving through green and number of cars waiting at red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Cars moving through green = Arrival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Cars waiting at red = Queue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Authors used max-min inference with COA defuzzification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I used Sum-min inference engine (approximation) with COA defuzzification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Flow Density: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Rate = Cars / Time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Cost Function:</a:t>
            </a: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Cost = (Cars In * Wait Time) / (Cars Out * Drive Time)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Simulation of N,S,E,W lanes through single intersection</a:t>
            </a:r>
          </a:p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no turns</a:t>
            </a:r>
          </a:p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green light time varies from 2-20 “counts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** Congestion = 0.25 for all lanes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Sensors placed to allow up to 8 “queued” cars</a:t>
            </a: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Video using fuzzy controller</a:t>
            </a: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Cost 30% lower for fuzzy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High congestion exacerbates problem with fixed controller</a:t>
            </a: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body"/>
          </p:nvPr>
        </p:nvSpPr>
        <p:spPr>
          <a:xfrm>
            <a:off x="1005840" y="3691751"/>
            <a:ext cx="8046254" cy="3497302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</a:t>
            </a:r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 performs</a:t>
            </a:r>
            <a:r>
              <a:rPr lang="en-US" sz="200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better at all congestion levels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* Fixed system “saturates” at 30%</a:t>
            </a:r>
            <a:r>
              <a:rPr lang="en-US" sz="200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congestion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86100" y="582613"/>
            <a:ext cx="38862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BFB999DD-8235-4B3F-BC86-F28EA7909382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9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07791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0"/>
            <a:ext cx="829551" cy="7559675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  <a:gs pos="100000">
                <a:schemeClr val="accent6">
                  <a:lumMod val="75000"/>
                </a:schemeClr>
              </a:gs>
            </a:gsLst>
            <a:lin ang="5400000" scaled="0"/>
          </a:gradFill>
          <a:ln>
            <a:noFill/>
          </a:ln>
          <a:effectLst>
            <a:innerShdw blurRad="190500" dist="254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0723" y="1397168"/>
            <a:ext cx="7977167" cy="5658530"/>
          </a:xfrm>
        </p:spPr>
        <p:txBody>
          <a:bodyPr/>
          <a:lstStyle>
            <a:lvl1pPr>
              <a:defRPr sz="127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0723" y="222340"/>
            <a:ext cx="6823585" cy="1046724"/>
          </a:xfrm>
        </p:spPr>
        <p:txBody>
          <a:bodyPr>
            <a:normAutofit/>
          </a:bodyPr>
          <a:lstStyle>
            <a:lvl1pPr marL="0" indent="0" algn="r">
              <a:buNone/>
              <a:defRPr sz="2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20201-782F-41C4-A973-F46D3363ACB6}" type="datetime1">
              <a:rPr lang="en-US" smtClean="0"/>
              <a:pPr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85327" y="260604"/>
            <a:ext cx="865740" cy="402483"/>
          </a:xfrm>
        </p:spPr>
        <p:txBody>
          <a:bodyPr/>
          <a:lstStyle>
            <a:lvl1pPr>
              <a:defRPr sz="1500"/>
            </a:lvl1pPr>
          </a:lstStyle>
          <a:p>
            <a:fld id="{1E55562E-AF4D-4C28-BA8E-DB56B11374E6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232510" y="230990"/>
            <a:ext cx="724546" cy="475980"/>
            <a:chOff x="7467600" y="209550"/>
            <a:chExt cx="657226" cy="43180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7467600" y="209550"/>
              <a:ext cx="242887" cy="43180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0" y="0"/>
                </a:cxn>
                <a:cxn ang="0">
                  <a:pos x="89" y="136"/>
                </a:cxn>
                <a:cxn ang="0">
                  <a:pos x="89" y="136"/>
                </a:cxn>
                <a:cxn ang="0">
                  <a:pos x="0" y="272"/>
                </a:cxn>
                <a:cxn ang="0">
                  <a:pos x="62" y="272"/>
                </a:cxn>
                <a:cxn ang="0">
                  <a:pos x="153" y="136"/>
                </a:cxn>
                <a:cxn ang="0">
                  <a:pos x="62" y="0"/>
                </a:cxn>
              </a:cxnLst>
              <a:rect l="0" t="0" r="r" b="b"/>
              <a:pathLst>
                <a:path w="153" h="272">
                  <a:moveTo>
                    <a:pt x="62" y="0"/>
                  </a:moveTo>
                  <a:lnTo>
                    <a:pt x="0" y="0"/>
                  </a:lnTo>
                  <a:lnTo>
                    <a:pt x="89" y="136"/>
                  </a:lnTo>
                  <a:lnTo>
                    <a:pt x="89" y="136"/>
                  </a:lnTo>
                  <a:lnTo>
                    <a:pt x="0" y="272"/>
                  </a:lnTo>
                  <a:lnTo>
                    <a:pt x="62" y="272"/>
                  </a:lnTo>
                  <a:lnTo>
                    <a:pt x="153" y="136"/>
                  </a:lnTo>
                  <a:lnTo>
                    <a:pt x="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7677151" y="209550"/>
              <a:ext cx="242887" cy="43180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0" y="0"/>
                </a:cxn>
                <a:cxn ang="0">
                  <a:pos x="89" y="136"/>
                </a:cxn>
                <a:cxn ang="0">
                  <a:pos x="89" y="136"/>
                </a:cxn>
                <a:cxn ang="0">
                  <a:pos x="0" y="272"/>
                </a:cxn>
                <a:cxn ang="0">
                  <a:pos x="62" y="272"/>
                </a:cxn>
                <a:cxn ang="0">
                  <a:pos x="153" y="136"/>
                </a:cxn>
                <a:cxn ang="0">
                  <a:pos x="62" y="0"/>
                </a:cxn>
              </a:cxnLst>
              <a:rect l="0" t="0" r="r" b="b"/>
              <a:pathLst>
                <a:path w="153" h="272">
                  <a:moveTo>
                    <a:pt x="62" y="0"/>
                  </a:moveTo>
                  <a:lnTo>
                    <a:pt x="0" y="0"/>
                  </a:lnTo>
                  <a:lnTo>
                    <a:pt x="89" y="136"/>
                  </a:lnTo>
                  <a:lnTo>
                    <a:pt x="89" y="136"/>
                  </a:lnTo>
                  <a:lnTo>
                    <a:pt x="0" y="272"/>
                  </a:lnTo>
                  <a:lnTo>
                    <a:pt x="62" y="272"/>
                  </a:lnTo>
                  <a:lnTo>
                    <a:pt x="153" y="136"/>
                  </a:lnTo>
                  <a:lnTo>
                    <a:pt x="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7881939" y="209550"/>
              <a:ext cx="242887" cy="43180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0" y="0"/>
                </a:cxn>
                <a:cxn ang="0">
                  <a:pos x="89" y="136"/>
                </a:cxn>
                <a:cxn ang="0">
                  <a:pos x="89" y="136"/>
                </a:cxn>
                <a:cxn ang="0">
                  <a:pos x="0" y="272"/>
                </a:cxn>
                <a:cxn ang="0">
                  <a:pos x="62" y="272"/>
                </a:cxn>
                <a:cxn ang="0">
                  <a:pos x="153" y="136"/>
                </a:cxn>
                <a:cxn ang="0">
                  <a:pos x="62" y="0"/>
                </a:cxn>
              </a:cxnLst>
              <a:rect l="0" t="0" r="r" b="b"/>
              <a:pathLst>
                <a:path w="153" h="272">
                  <a:moveTo>
                    <a:pt x="62" y="0"/>
                  </a:moveTo>
                  <a:lnTo>
                    <a:pt x="0" y="0"/>
                  </a:lnTo>
                  <a:lnTo>
                    <a:pt x="89" y="136"/>
                  </a:lnTo>
                  <a:lnTo>
                    <a:pt x="89" y="136"/>
                  </a:lnTo>
                  <a:lnTo>
                    <a:pt x="0" y="272"/>
                  </a:lnTo>
                  <a:lnTo>
                    <a:pt x="62" y="272"/>
                  </a:lnTo>
                  <a:lnTo>
                    <a:pt x="153" y="136"/>
                  </a:lnTo>
                  <a:lnTo>
                    <a:pt x="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083" y="5795751"/>
            <a:ext cx="7980495" cy="1259946"/>
          </a:xfrm>
        </p:spPr>
        <p:txBody>
          <a:bodyPr>
            <a:noAutofit/>
          </a:bodyPr>
          <a:lstStyle>
            <a:lvl1pPr algn="l">
              <a:defRPr sz="7900" baseline="0">
                <a:ln w="12700">
                  <a:solidFill>
                    <a:schemeClr val="tx2"/>
                  </a:solidFill>
                </a:ln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084" y="923960"/>
            <a:ext cx="8232510" cy="4871791"/>
          </a:xfrm>
        </p:spPr>
        <p:txBody>
          <a:bodyPr>
            <a:normAutofit/>
          </a:bodyPr>
          <a:lstStyle>
            <a:lvl1pPr>
              <a:defRPr sz="31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4083" y="4942868"/>
            <a:ext cx="7980496" cy="839964"/>
          </a:xfrm>
        </p:spPr>
        <p:txBody>
          <a:bodyPr bIns="0" anchor="b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 marL="50397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344083" y="5795751"/>
            <a:ext cx="7980495" cy="1259946"/>
          </a:xfrm>
        </p:spPr>
        <p:txBody>
          <a:bodyPr>
            <a:noAutofit/>
          </a:bodyPr>
          <a:lstStyle>
            <a:lvl1pPr algn="l">
              <a:defRPr sz="7900" baseline="0">
                <a:ln w="12700">
                  <a:solidFill>
                    <a:schemeClr val="tx2"/>
                  </a:solidFill>
                </a:ln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40723" y="927320"/>
            <a:ext cx="4112895" cy="48381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5624989" y="927320"/>
            <a:ext cx="4112895" cy="48381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4083" y="927320"/>
            <a:ext cx="4116255" cy="587975"/>
          </a:xfrm>
        </p:spPr>
        <p:txBody>
          <a:bodyPr anchor="t">
            <a:normAutofit/>
          </a:bodyPr>
          <a:lstStyle>
            <a:lvl1pPr marL="0" indent="0">
              <a:buNone/>
              <a:defRPr sz="2000" b="1"/>
            </a:lvl1pPr>
            <a:lvl2pPr marL="503972" indent="0">
              <a:buNone/>
              <a:defRPr sz="2200" b="1"/>
            </a:lvl2pPr>
            <a:lvl3pPr marL="1007943" indent="0">
              <a:buNone/>
              <a:defRPr sz="2000" b="1"/>
            </a:lvl3pPr>
            <a:lvl4pPr marL="1511915" indent="0">
              <a:buNone/>
              <a:defRPr sz="1800" b="1"/>
            </a:lvl4pPr>
            <a:lvl5pPr marL="2015886" indent="0">
              <a:buNone/>
              <a:defRPr sz="1800" b="1"/>
            </a:lvl5pPr>
            <a:lvl6pPr marL="2519858" indent="0">
              <a:buNone/>
              <a:defRPr sz="1800" b="1"/>
            </a:lvl6pPr>
            <a:lvl7pPr marL="3023829" indent="0">
              <a:buNone/>
              <a:defRPr sz="1800" b="1"/>
            </a:lvl7pPr>
            <a:lvl8pPr marL="3527801" indent="0">
              <a:buNone/>
              <a:defRPr sz="1800" b="1"/>
            </a:lvl8pPr>
            <a:lvl9pPr marL="4031772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8350" y="927320"/>
            <a:ext cx="4117872" cy="587975"/>
          </a:xfrm>
        </p:spPr>
        <p:txBody>
          <a:bodyPr anchor="t">
            <a:normAutofit/>
          </a:bodyPr>
          <a:lstStyle>
            <a:lvl1pPr marL="0" indent="0">
              <a:buNone/>
              <a:defRPr sz="2000" b="1"/>
            </a:lvl1pPr>
            <a:lvl2pPr marL="503972" indent="0">
              <a:buNone/>
              <a:defRPr sz="2200" b="1"/>
            </a:lvl2pPr>
            <a:lvl3pPr marL="1007943" indent="0">
              <a:buNone/>
              <a:defRPr sz="2000" b="1"/>
            </a:lvl3pPr>
            <a:lvl4pPr marL="1511915" indent="0">
              <a:buNone/>
              <a:defRPr sz="1800" b="1"/>
            </a:lvl4pPr>
            <a:lvl5pPr marL="2015886" indent="0">
              <a:buNone/>
              <a:defRPr sz="1800" b="1"/>
            </a:lvl5pPr>
            <a:lvl6pPr marL="2519858" indent="0">
              <a:buNone/>
              <a:defRPr sz="1800" b="1"/>
            </a:lvl6pPr>
            <a:lvl7pPr marL="3023829" indent="0">
              <a:buNone/>
              <a:defRPr sz="1800" b="1"/>
            </a:lvl7pPr>
            <a:lvl8pPr marL="3527801" indent="0">
              <a:buNone/>
              <a:defRPr sz="1800" b="1"/>
            </a:lvl8pPr>
            <a:lvl9pPr marL="4031772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40723" y="1522015"/>
            <a:ext cx="4112895" cy="42334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5624989" y="1522013"/>
            <a:ext cx="4112895" cy="42334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4A15-BFBC-40ED-A507-4F9BA256E739}" type="datetime1">
              <a:rPr lang="en-US" smtClean="0"/>
              <a:pPr/>
              <a:t>4/25/2017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0391" y="435731"/>
            <a:ext cx="3316456" cy="1280945"/>
          </a:xfrm>
        </p:spPr>
        <p:txBody>
          <a:bodyPr anchor="b"/>
          <a:lstStyle>
            <a:lvl1pPr algn="l">
              <a:defRPr sz="2200" b="1">
                <a:ln>
                  <a:noFill/>
                </a:ln>
                <a:solidFill>
                  <a:srgbClr val="FF7605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0391" y="1716676"/>
            <a:ext cx="3316456" cy="4835043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300"/>
            </a:lvl2pPr>
            <a:lvl3pPr marL="1007943" indent="0">
              <a:buNone/>
              <a:defRPr sz="1100"/>
            </a:lvl3pPr>
            <a:lvl4pPr marL="1511915" indent="0">
              <a:buNone/>
              <a:defRPr sz="1000"/>
            </a:lvl4pPr>
            <a:lvl5pPr marL="2015886" indent="0">
              <a:buNone/>
              <a:defRPr sz="1000"/>
            </a:lvl5pPr>
            <a:lvl6pPr marL="2519858" indent="0">
              <a:buNone/>
              <a:defRPr sz="1000"/>
            </a:lvl6pPr>
            <a:lvl7pPr marL="3023829" indent="0">
              <a:buNone/>
              <a:defRPr sz="1000"/>
            </a:lvl7pPr>
            <a:lvl8pPr marL="3527801" indent="0">
              <a:buNone/>
              <a:defRPr sz="1000"/>
            </a:lvl8pPr>
            <a:lvl9pPr marL="4031772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1008063" y="419982"/>
            <a:ext cx="5292328" cy="655171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083" y="5097935"/>
            <a:ext cx="6048375" cy="445827"/>
          </a:xfrm>
        </p:spPr>
        <p:txBody>
          <a:bodyPr bIns="0" anchor="b"/>
          <a:lstStyle>
            <a:lvl1pPr algn="l">
              <a:defRPr sz="2200" b="1">
                <a:ln w="12700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59591" y="419982"/>
            <a:ext cx="6468401" cy="4499056"/>
          </a:xfrm>
        </p:spPr>
        <p:txBody>
          <a:bodyPr/>
          <a:lstStyle>
            <a:lvl1pPr marL="0" indent="0">
              <a:buNone/>
              <a:defRPr sz="3500"/>
            </a:lvl1pPr>
            <a:lvl2pPr marL="503972" indent="0">
              <a:buNone/>
              <a:defRPr sz="3100"/>
            </a:lvl2pPr>
            <a:lvl3pPr marL="1007943" indent="0">
              <a:buNone/>
              <a:defRPr sz="2600"/>
            </a:lvl3pPr>
            <a:lvl4pPr marL="1511915" indent="0">
              <a:buNone/>
              <a:defRPr sz="2200"/>
            </a:lvl4pPr>
            <a:lvl5pPr marL="2015886" indent="0">
              <a:buNone/>
              <a:defRPr sz="2200"/>
            </a:lvl5pPr>
            <a:lvl6pPr marL="2519858" indent="0">
              <a:buNone/>
              <a:defRPr sz="2200"/>
            </a:lvl6pPr>
            <a:lvl7pPr marL="3023829" indent="0">
              <a:buNone/>
              <a:defRPr sz="2200"/>
            </a:lvl7pPr>
            <a:lvl8pPr marL="3527801" indent="0">
              <a:buNone/>
              <a:defRPr sz="2200"/>
            </a:lvl8pPr>
            <a:lvl9pPr marL="4031772" indent="0">
              <a:buNone/>
              <a:defRPr sz="22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083" y="5543762"/>
            <a:ext cx="4452276" cy="1511935"/>
          </a:xfrm>
        </p:spPr>
        <p:txBody>
          <a:bodyPr/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503972" indent="0">
              <a:buNone/>
              <a:defRPr sz="1300"/>
            </a:lvl2pPr>
            <a:lvl3pPr marL="1007943" indent="0">
              <a:buNone/>
              <a:defRPr sz="1100"/>
            </a:lvl3pPr>
            <a:lvl4pPr marL="1511915" indent="0">
              <a:buNone/>
              <a:defRPr sz="1000"/>
            </a:lvl4pPr>
            <a:lvl5pPr marL="2015886" indent="0">
              <a:buNone/>
              <a:defRPr sz="1000"/>
            </a:lvl5pPr>
            <a:lvl6pPr marL="2519858" indent="0">
              <a:buNone/>
              <a:defRPr sz="1000"/>
            </a:lvl6pPr>
            <a:lvl7pPr marL="3023829" indent="0">
              <a:buNone/>
              <a:defRPr sz="1000"/>
            </a:lvl7pPr>
            <a:lvl8pPr marL="3527801" indent="0">
              <a:buNone/>
              <a:defRPr sz="1000"/>
            </a:lvl8pPr>
            <a:lvl9pPr marL="4031772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252016" cy="7559675"/>
          </a:xfrm>
          <a:prstGeom prst="rect">
            <a:avLst/>
          </a:prstGeom>
          <a:gradFill>
            <a:gsLst>
              <a:gs pos="0">
                <a:schemeClr val="accent1"/>
              </a:gs>
              <a:gs pos="52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0"/>
          </a:gradFill>
          <a:ln>
            <a:noFill/>
          </a:ln>
          <a:effectLst>
            <a:innerShdw blurRad="190500" dist="254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52016" cy="7559675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  <a:gs pos="100000">
                <a:schemeClr val="accent6">
                  <a:lumMod val="75000"/>
                </a:schemeClr>
              </a:gs>
            </a:gsLst>
            <a:lin ang="5400000" scaled="0"/>
          </a:gradFill>
          <a:ln>
            <a:noFill/>
          </a:ln>
          <a:effectLst>
            <a:innerShdw blurRad="190500" dist="25400">
              <a:prstClr val="black">
                <a:alpha val="6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44083" y="5795751"/>
            <a:ext cx="7980495" cy="1259946"/>
          </a:xfrm>
          <a:prstGeom prst="rect">
            <a:avLst/>
          </a:prstGeom>
        </p:spPr>
        <p:txBody>
          <a:bodyPr vert="horz" lIns="100794" tIns="50397" rIns="100794" bIns="50397" rtlCol="0" anchor="b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4084" y="923960"/>
            <a:ext cx="8232510" cy="4871791"/>
          </a:xfrm>
          <a:prstGeom prst="rect">
            <a:avLst/>
          </a:prstGeom>
        </p:spPr>
        <p:txBody>
          <a:bodyPr vert="horz" lIns="100794" tIns="50397" rIns="100794" bIns="5039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88710" y="7223690"/>
            <a:ext cx="7896490" cy="251989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algn="ctr"/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76594" y="6327728"/>
            <a:ext cx="42002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 b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algn="r"/>
            <a:fld id="{C87362B6-E2EC-42A3-8636-CAF34FAA8C8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9319329" y="6299729"/>
            <a:ext cx="267766" cy="475980"/>
          </a:xfrm>
          <a:custGeom>
            <a:avLst/>
            <a:gdLst/>
            <a:ahLst/>
            <a:cxnLst>
              <a:cxn ang="0">
                <a:pos x="62" y="0"/>
              </a:cxn>
              <a:cxn ang="0">
                <a:pos x="0" y="0"/>
              </a:cxn>
              <a:cxn ang="0">
                <a:pos x="89" y="136"/>
              </a:cxn>
              <a:cxn ang="0">
                <a:pos x="89" y="136"/>
              </a:cxn>
              <a:cxn ang="0">
                <a:pos x="0" y="272"/>
              </a:cxn>
              <a:cxn ang="0">
                <a:pos x="62" y="272"/>
              </a:cxn>
              <a:cxn ang="0">
                <a:pos x="153" y="136"/>
              </a:cxn>
              <a:cxn ang="0">
                <a:pos x="62" y="0"/>
              </a:cxn>
            </a:cxnLst>
            <a:rect l="0" t="0" r="r" b="b"/>
            <a:pathLst>
              <a:path w="153" h="272">
                <a:moveTo>
                  <a:pt x="62" y="0"/>
                </a:moveTo>
                <a:lnTo>
                  <a:pt x="0" y="0"/>
                </a:lnTo>
                <a:lnTo>
                  <a:pt x="89" y="136"/>
                </a:lnTo>
                <a:lnTo>
                  <a:pt x="89" y="136"/>
                </a:lnTo>
                <a:lnTo>
                  <a:pt x="0" y="272"/>
                </a:lnTo>
                <a:lnTo>
                  <a:pt x="62" y="272"/>
                </a:lnTo>
                <a:lnTo>
                  <a:pt x="153" y="136"/>
                </a:lnTo>
                <a:lnTo>
                  <a:pt x="62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00794" tIns="50397" rIns="100794" bIns="50397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321311" y="5314374"/>
            <a:ext cx="2894645" cy="252016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>
                <a:solidFill>
                  <a:srgbClr val="FFFFFF"/>
                </a:solidFill>
              </a:defRPr>
            </a:lvl1pPr>
          </a:lstStyle>
          <a:p>
            <a:r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  <p:txStyles>
    <p:titleStyle>
      <a:lvl1pPr algn="l" defTabSz="1007943" rtl="0" eaLnBrk="1" latinLnBrk="0" hangingPunct="1">
        <a:spcBef>
          <a:spcPct val="0"/>
        </a:spcBef>
        <a:buNone/>
        <a:defRPr sz="7900" b="1" kern="1200">
          <a:ln w="12700">
            <a:solidFill>
              <a:schemeClr val="tx2"/>
            </a:solidFill>
          </a:ln>
          <a:solidFill>
            <a:schemeClr val="bg1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77979" indent="-377979" algn="l" defTabSz="1007943" rtl="0" eaLnBrk="1" latinLnBrk="0" hangingPunct="1">
        <a:spcBef>
          <a:spcPct val="20000"/>
        </a:spcBef>
        <a:buFont typeface="Arial" pitchFamily="34" charset="0"/>
        <a:buChar char="»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818954" indent="-314982" algn="l" defTabSz="1007943" rtl="0" eaLnBrk="1" latinLnBrk="0" hangingPunct="1">
        <a:spcBef>
          <a:spcPct val="20000"/>
        </a:spcBef>
        <a:buFont typeface="Arial" pitchFamily="34" charset="0"/>
        <a:buChar char="˃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spcBef>
          <a:spcPct val="20000"/>
        </a:spcBef>
        <a:buFont typeface="Calibri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&gt;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spcBef>
          <a:spcPct val="20000"/>
        </a:spcBef>
        <a:buFont typeface="Calibri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spcBef>
          <a:spcPct val="20000"/>
        </a:spcBef>
        <a:buClr>
          <a:schemeClr val="tx1"/>
        </a:buClr>
        <a:buFont typeface="Calibri" pitchFamily="34" charset="0"/>
        <a:buChar char="−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1336680" y="5029200"/>
            <a:ext cx="7406640" cy="2091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algn="ctr"/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Ease traffic congestion by mimicking human intelligence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46" name="Picture 45"/>
          <p:cNvPicPr/>
          <p:nvPr/>
        </p:nvPicPr>
        <p:blipFill>
          <a:blip r:embed="rId3"/>
          <a:stretch/>
        </p:blipFill>
        <p:spPr>
          <a:xfrm>
            <a:off x="2011680" y="1988640"/>
            <a:ext cx="5852160" cy="3291840"/>
          </a:xfrm>
          <a:prstGeom prst="rect">
            <a:avLst/>
          </a:prstGeom>
          <a:ln>
            <a:noFill/>
          </a:ln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“Intelligent Traffic Lights Control By Fuzzy Logic</a:t>
            </a:r>
            <a:r>
              <a:rPr lang="en-US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/>
            </a:r>
            <a:b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2400" i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Khalid, </a:t>
            </a:r>
            <a:r>
              <a:rPr lang="en-US" sz="2400" i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Yusof</a:t>
            </a:r>
            <a:endParaRPr lang="en-US" sz="28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39"/>
            <a:ext cx="8574912" cy="49825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 Design</a:t>
            </a:r>
          </a:p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Author’s Results</a:t>
            </a:r>
          </a:p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Traffic Controller Simulations</a:t>
            </a:r>
          </a:p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Simulation Results</a:t>
            </a:r>
          </a:p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Conclusions</a:t>
            </a:r>
          </a:p>
          <a:p>
            <a:pPr marL="432000" indent="-324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Q&amp;A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821076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 “counts” waiting cars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Green light time varies from 2-20 seconds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</a:t>
            </a:r>
          </a:p>
        </p:txBody>
      </p:sp>
      <p:pic>
        <p:nvPicPr>
          <p:cNvPr id="49" name="Picture 48"/>
          <p:cNvPicPr/>
          <p:nvPr/>
        </p:nvPicPr>
        <p:blipFill>
          <a:blip r:embed="rId3"/>
          <a:stretch/>
        </p:blipFill>
        <p:spPr>
          <a:xfrm>
            <a:off x="5152320" y="2678760"/>
            <a:ext cx="4426920" cy="256464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954712" y="4694237"/>
            <a:ext cx="109728" cy="15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Controller Design</a:t>
            </a:r>
          </a:p>
        </p:txBody>
      </p:sp>
      <p:pic>
        <p:nvPicPr>
          <p:cNvPr id="51" name="Picture 50"/>
          <p:cNvPicPr/>
          <p:nvPr/>
        </p:nvPicPr>
        <p:blipFill>
          <a:blip r:embed="rId3"/>
          <a:stretch/>
        </p:blipFill>
        <p:spPr>
          <a:xfrm>
            <a:off x="392112" y="1493837"/>
            <a:ext cx="6089400" cy="5512680"/>
          </a:xfrm>
          <a:prstGeom prst="rect">
            <a:avLst/>
          </a:prstGeom>
          <a:ln>
            <a:noFill/>
          </a:ln>
        </p:spPr>
      </p:pic>
      <p:pic>
        <p:nvPicPr>
          <p:cNvPr id="52" name="Picture 51"/>
          <p:cNvPicPr/>
          <p:nvPr/>
        </p:nvPicPr>
        <p:blipFill>
          <a:blip r:embed="rId4"/>
          <a:stretch/>
        </p:blipFill>
        <p:spPr>
          <a:xfrm>
            <a:off x="5954712" y="2377440"/>
            <a:ext cx="3823200" cy="3474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Authors’ Results</a:t>
            </a:r>
          </a:p>
        </p:txBody>
      </p:sp>
      <p:pic>
        <p:nvPicPr>
          <p:cNvPr id="54" name="Picture 53"/>
          <p:cNvPicPr/>
          <p:nvPr/>
        </p:nvPicPr>
        <p:blipFill>
          <a:blip r:embed="rId3"/>
          <a:stretch/>
        </p:blipFill>
        <p:spPr>
          <a:xfrm>
            <a:off x="1005840" y="4541837"/>
            <a:ext cx="3792240" cy="2603520"/>
          </a:xfrm>
          <a:prstGeom prst="rect">
            <a:avLst/>
          </a:prstGeom>
          <a:ln w="38100">
            <a:solidFill>
              <a:srgbClr val="00CC00"/>
            </a:solidFill>
            <a:custDash>
              <a:ds d="700000" sp="300000"/>
              <a:ds d="700000" sp="300000"/>
              <a:ds d="700000" sp="300000"/>
              <a:ds d="100000" sp="300000"/>
              <a:ds d="100000" sp="300000"/>
            </a:custDash>
            <a:round/>
          </a:ln>
        </p:spPr>
      </p:pic>
      <p:pic>
        <p:nvPicPr>
          <p:cNvPr id="55" name="Picture 54"/>
          <p:cNvPicPr/>
          <p:nvPr/>
        </p:nvPicPr>
        <p:blipFill>
          <a:blip r:embed="rId4"/>
          <a:stretch/>
        </p:blipFill>
        <p:spPr>
          <a:xfrm>
            <a:off x="5618880" y="1563480"/>
            <a:ext cx="3536280" cy="2603520"/>
          </a:xfrm>
          <a:prstGeom prst="rect">
            <a:avLst/>
          </a:prstGeom>
          <a:ln>
            <a:noFill/>
          </a:ln>
        </p:spPr>
      </p:pic>
      <p:pic>
        <p:nvPicPr>
          <p:cNvPr id="56" name="Picture 55"/>
          <p:cNvPicPr/>
          <p:nvPr/>
        </p:nvPicPr>
        <p:blipFill>
          <a:blip r:embed="rId5"/>
          <a:stretch/>
        </p:blipFill>
        <p:spPr>
          <a:xfrm>
            <a:off x="1005840" y="1563480"/>
            <a:ext cx="3792240" cy="2603520"/>
          </a:xfrm>
          <a:prstGeom prst="rect">
            <a:avLst/>
          </a:prstGeom>
          <a:ln w="38100">
            <a:solidFill>
              <a:srgbClr val="00CC00"/>
            </a:solidFill>
            <a:custDash>
              <a:ds d="700000" sp="300000"/>
              <a:ds d="700000" sp="300000"/>
              <a:ds d="700000" sp="300000"/>
              <a:ds d="100000" sp="300000"/>
              <a:ds d="100000" sp="300000"/>
            </a:custDash>
            <a:round/>
          </a:ln>
        </p:spPr>
      </p:pic>
      <p:pic>
        <p:nvPicPr>
          <p:cNvPr id="57" name="Picture 56"/>
          <p:cNvPicPr/>
          <p:nvPr/>
        </p:nvPicPr>
        <p:blipFill>
          <a:blip r:embed="rId6"/>
          <a:stretch/>
        </p:blipFill>
        <p:spPr>
          <a:xfrm>
            <a:off x="5618880" y="4578015"/>
            <a:ext cx="3536280" cy="260352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482109" y="4008436"/>
            <a:ext cx="109728" cy="15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43843" y="6751637"/>
            <a:ext cx="109728" cy="15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023616" y="3981723"/>
            <a:ext cx="109728" cy="15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65728" y="6904037"/>
            <a:ext cx="109728" cy="15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Simulation</a:t>
            </a:r>
          </a:p>
        </p:txBody>
      </p:sp>
      <p:pic>
        <p:nvPicPr>
          <p:cNvPr id="2" name="simulation_fuzzy_25_25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950" y="1341437"/>
            <a:ext cx="7790724" cy="5812984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vs Fixed</a:t>
            </a:r>
          </a:p>
        </p:txBody>
      </p:sp>
      <p:pic>
        <p:nvPicPr>
          <p:cNvPr id="60" name="Picture 59"/>
          <p:cNvPicPr/>
          <p:nvPr/>
        </p:nvPicPr>
        <p:blipFill>
          <a:blip r:embed="rId3"/>
          <a:stretch/>
        </p:blipFill>
        <p:spPr>
          <a:xfrm>
            <a:off x="518424" y="1722437"/>
            <a:ext cx="4248561" cy="508984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61" name="Picture 60"/>
          <p:cNvPicPr/>
          <p:nvPr/>
        </p:nvPicPr>
        <p:blipFill>
          <a:blip r:embed="rId4"/>
          <a:stretch/>
        </p:blipFill>
        <p:spPr>
          <a:xfrm>
            <a:off x="5015196" y="1722436"/>
            <a:ext cx="4248561" cy="5089843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165616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Cost vs NS Congestion</a:t>
            </a:r>
            <a:b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r>
              <a:rPr lang="en-US" sz="3200" b="0" i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EW Congestion=0.25</a:t>
            </a:r>
            <a:endParaRPr lang="en-US" sz="44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4" t="3595" r="7306" b="4767"/>
          <a:stretch/>
        </p:blipFill>
        <p:spPr>
          <a:xfrm>
            <a:off x="914373" y="1393875"/>
            <a:ext cx="8251879" cy="5738762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272545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Conclusions</a:t>
            </a:r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39"/>
            <a:ext cx="8574912" cy="498259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Researchers developed fuzzy controller for intelligently controlling traffic light based on congestion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 performs better across the board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Fuzzy controller easily adapts to changing traffic conditions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rmal">
  <a:themeElements>
    <a:clrScheme name="Thermal">
      <a:dk1>
        <a:srgbClr val="4D5B6B"/>
      </a:dk1>
      <a:lt1>
        <a:srgbClr val="FFFFFF"/>
      </a:lt1>
      <a:dk2>
        <a:srgbClr val="675D59"/>
      </a:dk2>
      <a:lt2>
        <a:srgbClr val="E8DED8"/>
      </a:lt2>
      <a:accent1>
        <a:srgbClr val="FF7605"/>
      </a:accent1>
      <a:accent2>
        <a:srgbClr val="7F7F7F"/>
      </a:accent2>
      <a:accent3>
        <a:srgbClr val="7F5185"/>
      </a:accent3>
      <a:accent4>
        <a:srgbClr val="89AAD3"/>
      </a:accent4>
      <a:accent5>
        <a:srgbClr val="8F5B4B"/>
      </a:accent5>
      <a:accent6>
        <a:srgbClr val="C84340"/>
      </a:accent6>
      <a:hlink>
        <a:srgbClr val="89AAD3"/>
      </a:hlink>
      <a:folHlink>
        <a:srgbClr val="795185"/>
      </a:folHlink>
    </a:clrScheme>
    <a:fontScheme name="Thermal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e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63500" dist="38100" dir="81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101600" dist="63500" dir="81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000000"/>
            </a:lightRig>
          </a:scene3d>
          <a:sp3d>
            <a:bevelT h="190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lumMod val="125000"/>
              </a:schemeClr>
            </a:gs>
            <a:gs pos="55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90000"/>
                <a:satMod val="300000"/>
                <a:lumMod val="9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8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TM01859868[[fn=Thermal]]</Template>
  <TotalTime>135</TotalTime>
  <Words>365</Words>
  <Application>Microsoft Office PowerPoint</Application>
  <PresentationFormat>Custom</PresentationFormat>
  <Paragraphs>71</Paragraphs>
  <Slides>9</Slides>
  <Notes>9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Thermal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Cook, Jarriel D.</cp:lastModifiedBy>
  <cp:revision>26</cp:revision>
  <cp:lastPrinted>2017-04-25T01:16:15Z</cp:lastPrinted>
  <dcterms:created xsi:type="dcterms:W3CDTF">2017-04-24T21:55:41Z</dcterms:created>
  <dcterms:modified xsi:type="dcterms:W3CDTF">2017-04-26T02:30:10Z</dcterms:modified>
  <dc:language>en-US</dc:language>
</cp:coreProperties>
</file>